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  <p:sldMasterId id="2147483650" r:id="rId2"/>
    <p:sldMasterId id="2147483667" r:id="rId3"/>
    <p:sldMasterId id="2147483668" r:id="rId4"/>
    <p:sldMasterId id="2147483683" r:id="rId5"/>
  </p:sldMasterIdLst>
  <p:sldIdLst>
    <p:sldId id="256" r:id="rId6"/>
    <p:sldId id="257" r:id="rId7"/>
    <p:sldId id="258" r:id="rId8"/>
    <p:sldId id="260" r:id="rId9"/>
    <p:sldId id="264" r:id="rId10"/>
    <p:sldId id="265" r:id="rId11"/>
    <p:sldId id="274" r:id="rId12"/>
    <p:sldId id="261" r:id="rId13"/>
    <p:sldId id="262" r:id="rId14"/>
    <p:sldId id="266" r:id="rId15"/>
    <p:sldId id="272" r:id="rId16"/>
    <p:sldId id="268" r:id="rId17"/>
    <p:sldId id="263" r:id="rId18"/>
    <p:sldId id="270" r:id="rId19"/>
    <p:sldId id="269" r:id="rId20"/>
    <p:sldId id="267" r:id="rId21"/>
    <p:sldId id="271" r:id="rId22"/>
    <p:sldId id="273" r:id="rId23"/>
    <p:sldId id="259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9863" y="388938"/>
            <a:ext cx="2093912" cy="5743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388938"/>
            <a:ext cx="6129338" cy="5743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9863" y="388938"/>
            <a:ext cx="2093912" cy="5743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388938"/>
            <a:ext cx="6129338" cy="5743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9863" y="388938"/>
            <a:ext cx="2093912" cy="5743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388938"/>
            <a:ext cx="6129338" cy="5743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9863" y="388938"/>
            <a:ext cx="2093912" cy="5743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388938"/>
            <a:ext cx="6129338" cy="5743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588" y="1754188"/>
            <a:ext cx="40386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9863" y="388938"/>
            <a:ext cx="2093912" cy="5743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125" y="388938"/>
            <a:ext cx="6129338" cy="5743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B3DE"/>
            </a:gs>
            <a:gs pos="13000">
              <a:srgbClr val="00B3DE"/>
            </a:gs>
            <a:gs pos="41000">
              <a:srgbClr val="0053FA"/>
            </a:gs>
            <a:gs pos="100000">
              <a:srgbClr val="121B2C"/>
            </a:gs>
          </a:gsLst>
          <a:lin ang="63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501650" y="6407150"/>
            <a:ext cx="3943350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919191"/>
                </a:solidFill>
                <a:latin typeface="Futura Bk" pitchFamily="34" charset="0"/>
              </a:rPr>
              <a:t>© Copyright 2010 Hewlett-Packard Development Company, L.P.    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249238" y="6407150"/>
            <a:ext cx="384175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>
              <a:defRPr/>
            </a:pPr>
            <a:fld id="{BD7D120B-44EA-4CDC-B1EA-5775844163EA}" type="slidenum">
              <a:rPr lang="en-US" sz="700">
                <a:solidFill>
                  <a:srgbClr val="919191"/>
                </a:solidFill>
                <a:latin typeface="Futura Bk" pitchFamily="34" charset="0"/>
              </a:rPr>
              <a:pPr defTabSz="914400">
                <a:defRPr/>
              </a:pPr>
              <a:t>‹#›</a:t>
            </a:fld>
            <a:endParaRPr lang="en-US" sz="700" dirty="0">
              <a:solidFill>
                <a:srgbClr val="919191"/>
              </a:solidFill>
              <a:latin typeface="Futura Bk" pitchFamily="34" charset="0"/>
            </a:endParaRPr>
          </a:p>
        </p:txBody>
      </p:sp>
      <p:pic>
        <p:nvPicPr>
          <p:cNvPr id="1028" name="Picture 16"/>
          <p:cNvPicPr>
            <a:picLocks noChangeAspect="1" noChangeArrowheads="1"/>
          </p:cNvPicPr>
          <p:nvPr/>
        </p:nvPicPr>
        <p:blipFill>
          <a:blip r:embed="rId13"/>
          <a:srcRect r="5179" b="2089"/>
          <a:stretch>
            <a:fillRect/>
          </a:stretch>
        </p:blipFill>
        <p:spPr bwMode="auto">
          <a:xfrm>
            <a:off x="7918450" y="-322263"/>
            <a:ext cx="1225550" cy="718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6"/>
          <p:cNvSpPr>
            <a:spLocks noGrp="1"/>
          </p:cNvSpPr>
          <p:nvPr>
            <p:ph type="title"/>
          </p:nvPr>
        </p:nvSpPr>
        <p:spPr bwMode="auto">
          <a:xfrm>
            <a:off x="238125" y="388938"/>
            <a:ext cx="8375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DOUBLE LINE TITLE </a:t>
            </a:r>
            <a:br>
              <a:rPr lang="en-US" smtClean="0"/>
            </a:br>
            <a:r>
              <a:rPr lang="en-US" smtClean="0"/>
              <a:t>FOR ADDED CONTENT</a:t>
            </a:r>
          </a:p>
        </p:txBody>
      </p:sp>
      <p:sp>
        <p:nvSpPr>
          <p:cNvPr id="1030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255588" y="1754188"/>
            <a:ext cx="82296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hf hdr="0" ft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5pPr>
      <a:lvl6pPr marL="4572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6pPr>
      <a:lvl7pPr marL="9144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7pPr>
      <a:lvl8pPr marL="13716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8pPr>
      <a:lvl9pPr marL="18288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9pPr>
    </p:titleStyle>
    <p:bodyStyle>
      <a:lvl1pPr marL="225425" indent="-225425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Futura Bk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342900" indent="-114300" algn="l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600">
          <a:solidFill>
            <a:srgbClr val="000000"/>
          </a:solidFill>
          <a:latin typeface="+mn-lt"/>
        </a:defRPr>
      </a:lvl2pPr>
      <a:lvl3pPr marL="571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3pPr>
      <a:lvl4pPr marL="800100" indent="-11430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200">
          <a:solidFill>
            <a:srgbClr val="000000"/>
          </a:solidFill>
          <a:latin typeface="+mn-lt"/>
        </a:defRPr>
      </a:lvl4pPr>
      <a:lvl5pPr marL="10287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5pPr>
      <a:lvl6pPr marL="14859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6pPr>
      <a:lvl7pPr marL="19431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7pPr>
      <a:lvl8pPr marL="24003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8pPr>
      <a:lvl9pPr marL="2857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501650" y="6407150"/>
            <a:ext cx="3943350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919191"/>
                </a:solidFill>
                <a:latin typeface="Futura Bk" pitchFamily="34" charset="0"/>
              </a:rPr>
              <a:t>© Copyright 2010 Hewlett-Packard Development Company, L.P.    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249238" y="6407150"/>
            <a:ext cx="384175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>
              <a:defRPr/>
            </a:pPr>
            <a:fld id="{ED1C6C4B-0698-4E3C-9C68-2060FFF72F15}" type="slidenum">
              <a:rPr lang="en-US" sz="700">
                <a:solidFill>
                  <a:srgbClr val="919191"/>
                </a:solidFill>
                <a:latin typeface="Futura Bk" pitchFamily="34" charset="0"/>
              </a:rPr>
              <a:pPr defTabSz="914400">
                <a:defRPr/>
              </a:pPr>
              <a:t>‹#›</a:t>
            </a:fld>
            <a:endParaRPr lang="en-US" sz="700" dirty="0">
              <a:solidFill>
                <a:srgbClr val="919191"/>
              </a:solidFill>
              <a:latin typeface="Futura Bk" pitchFamily="34" charset="0"/>
            </a:endParaRPr>
          </a:p>
        </p:txBody>
      </p:sp>
      <p:sp>
        <p:nvSpPr>
          <p:cNvPr id="13316" name="Title Placeholder 6"/>
          <p:cNvSpPr>
            <a:spLocks noGrp="1"/>
          </p:cNvSpPr>
          <p:nvPr>
            <p:ph type="title"/>
          </p:nvPr>
        </p:nvSpPr>
        <p:spPr bwMode="auto">
          <a:xfrm>
            <a:off x="238125" y="388938"/>
            <a:ext cx="8375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DOUBLE LINE TITLE </a:t>
            </a:r>
            <a:br>
              <a:rPr lang="en-US" smtClean="0"/>
            </a:br>
            <a:r>
              <a:rPr lang="en-US" smtClean="0"/>
              <a:t>FOR ADDED CONTENT</a:t>
            </a:r>
          </a:p>
        </p:txBody>
      </p:sp>
      <p:sp>
        <p:nvSpPr>
          <p:cNvPr id="1331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255588" y="1754188"/>
            <a:ext cx="82296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5pPr>
      <a:lvl6pPr marL="4572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6pPr>
      <a:lvl7pPr marL="9144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7pPr>
      <a:lvl8pPr marL="13716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8pPr>
      <a:lvl9pPr marL="18288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9pPr>
    </p:titleStyle>
    <p:bodyStyle>
      <a:lvl1pPr marL="225425" indent="-225425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Futura Bk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342900" indent="-114300" algn="l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600">
          <a:solidFill>
            <a:srgbClr val="000000"/>
          </a:solidFill>
          <a:latin typeface="+mn-lt"/>
        </a:defRPr>
      </a:lvl2pPr>
      <a:lvl3pPr marL="571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3pPr>
      <a:lvl4pPr marL="800100" indent="-11430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200">
          <a:solidFill>
            <a:srgbClr val="000000"/>
          </a:solidFill>
          <a:latin typeface="+mn-lt"/>
        </a:defRPr>
      </a:lvl4pPr>
      <a:lvl5pPr marL="10287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5pPr>
      <a:lvl6pPr marL="14859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6pPr>
      <a:lvl7pPr marL="19431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7pPr>
      <a:lvl8pPr marL="24003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8pPr>
      <a:lvl9pPr marL="2857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501650" y="6407150"/>
            <a:ext cx="3943350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919191"/>
                </a:solidFill>
                <a:latin typeface="Futura Bk" pitchFamily="34" charset="0"/>
              </a:rPr>
              <a:t>© Copyright 2010 Hewlett-Packard Development Company, L.P.    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249238" y="6407150"/>
            <a:ext cx="384175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>
              <a:defRPr/>
            </a:pPr>
            <a:fld id="{1D15BC35-E9F8-4FAD-96A3-A950F1A29499}" type="slidenum">
              <a:rPr lang="en-US" sz="700">
                <a:solidFill>
                  <a:srgbClr val="919191"/>
                </a:solidFill>
                <a:latin typeface="Futura Bk" pitchFamily="34" charset="0"/>
              </a:rPr>
              <a:pPr defTabSz="914400">
                <a:defRPr/>
              </a:pPr>
              <a:t>‹#›</a:t>
            </a:fld>
            <a:endParaRPr lang="en-US" sz="700" dirty="0">
              <a:solidFill>
                <a:srgbClr val="919191"/>
              </a:solidFill>
              <a:latin typeface="Futura Bk" pitchFamily="34" charset="0"/>
            </a:endParaRPr>
          </a:p>
        </p:txBody>
      </p:sp>
      <p:pic>
        <p:nvPicPr>
          <p:cNvPr id="25604" name="Picture 7" descr="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369300" y="6269038"/>
            <a:ext cx="4302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5"/>
          <p:cNvPicPr>
            <a:picLocks noChangeArrowheads="1"/>
          </p:cNvPicPr>
          <p:nvPr/>
        </p:nvPicPr>
        <p:blipFill>
          <a:blip r:embed="rId14"/>
          <a:srcRect r="4964" b="2100"/>
          <a:stretch>
            <a:fillRect/>
          </a:stretch>
        </p:blipFill>
        <p:spPr bwMode="auto">
          <a:xfrm>
            <a:off x="7918450" y="-319088"/>
            <a:ext cx="1225550" cy="717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Title Placeholder 6"/>
          <p:cNvSpPr>
            <a:spLocks noGrp="1"/>
          </p:cNvSpPr>
          <p:nvPr>
            <p:ph type="title"/>
          </p:nvPr>
        </p:nvSpPr>
        <p:spPr bwMode="auto">
          <a:xfrm>
            <a:off x="238125" y="388938"/>
            <a:ext cx="8375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DOUBLE LINE TITLE </a:t>
            </a:r>
            <a:br>
              <a:rPr lang="en-US" smtClean="0"/>
            </a:br>
            <a:r>
              <a:rPr lang="en-US" smtClean="0"/>
              <a:t>FOR ADDED CONTENT</a:t>
            </a:r>
          </a:p>
        </p:txBody>
      </p:sp>
      <p:sp>
        <p:nvSpPr>
          <p:cNvPr id="2560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255588" y="1754188"/>
            <a:ext cx="82296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hf hdr="0" ft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5pPr>
      <a:lvl6pPr marL="4572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6pPr>
      <a:lvl7pPr marL="9144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7pPr>
      <a:lvl8pPr marL="13716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8pPr>
      <a:lvl9pPr marL="18288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9pPr>
    </p:titleStyle>
    <p:bodyStyle>
      <a:lvl1pPr marL="225425" indent="-225425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Futura Bk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342900" indent="-114300" algn="l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600">
          <a:solidFill>
            <a:srgbClr val="000000"/>
          </a:solidFill>
          <a:latin typeface="+mn-lt"/>
        </a:defRPr>
      </a:lvl2pPr>
      <a:lvl3pPr marL="571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3pPr>
      <a:lvl4pPr marL="800100" indent="-11430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200">
          <a:solidFill>
            <a:srgbClr val="000000"/>
          </a:solidFill>
          <a:latin typeface="+mn-lt"/>
        </a:defRPr>
      </a:lvl4pPr>
      <a:lvl5pPr marL="10287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5pPr>
      <a:lvl6pPr marL="14859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6pPr>
      <a:lvl7pPr marL="19431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7pPr>
      <a:lvl8pPr marL="24003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8pPr>
      <a:lvl9pPr marL="2857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501650" y="6407150"/>
            <a:ext cx="3943350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919191"/>
                </a:solidFill>
                <a:latin typeface="Futura Bk" pitchFamily="34" charset="0"/>
              </a:rPr>
              <a:t>© Copyright 2010 Hewlett-Packard Development Company, L.P.    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249238" y="6407150"/>
            <a:ext cx="384175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>
              <a:defRPr/>
            </a:pPr>
            <a:fld id="{2E5D65B1-9022-4CAC-923D-98918BA7E007}" type="slidenum">
              <a:rPr lang="en-US" sz="700">
                <a:solidFill>
                  <a:srgbClr val="919191"/>
                </a:solidFill>
                <a:latin typeface="Futura Bk" pitchFamily="34" charset="0"/>
              </a:rPr>
              <a:pPr defTabSz="914400">
                <a:defRPr/>
              </a:pPr>
              <a:t>‹#›</a:t>
            </a:fld>
            <a:endParaRPr lang="en-US" sz="700" dirty="0">
              <a:solidFill>
                <a:srgbClr val="919191"/>
              </a:solidFill>
              <a:latin typeface="Futura Bk" pitchFamily="34" charset="0"/>
            </a:endParaRPr>
          </a:p>
        </p:txBody>
      </p:sp>
      <p:pic>
        <p:nvPicPr>
          <p:cNvPr id="37892" name="Picture 7" descr="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369300" y="6269038"/>
            <a:ext cx="4302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402638" y="6096000"/>
            <a:ext cx="401637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Title Placeholder 6"/>
          <p:cNvSpPr>
            <a:spLocks noGrp="1"/>
          </p:cNvSpPr>
          <p:nvPr>
            <p:ph type="title"/>
          </p:nvPr>
        </p:nvSpPr>
        <p:spPr bwMode="auto">
          <a:xfrm>
            <a:off x="238125" y="388938"/>
            <a:ext cx="8375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DOUBLE LINE TITLE </a:t>
            </a:r>
            <a:br>
              <a:rPr lang="en-US" smtClean="0"/>
            </a:br>
            <a:r>
              <a:rPr lang="en-US" smtClean="0"/>
              <a:t>FOR ADDED CONTENT</a:t>
            </a:r>
          </a:p>
        </p:txBody>
      </p:sp>
      <p:sp>
        <p:nvSpPr>
          <p:cNvPr id="37895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255588" y="1754188"/>
            <a:ext cx="82296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hf hdr="0" ft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5pPr>
      <a:lvl6pPr marL="4572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6pPr>
      <a:lvl7pPr marL="9144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7pPr>
      <a:lvl8pPr marL="13716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8pPr>
      <a:lvl9pPr marL="18288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9pPr>
    </p:titleStyle>
    <p:bodyStyle>
      <a:lvl1pPr marL="225425" indent="-225425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Futura Bk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342900" indent="-114300" algn="l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600">
          <a:solidFill>
            <a:srgbClr val="000000"/>
          </a:solidFill>
          <a:latin typeface="+mn-lt"/>
        </a:defRPr>
      </a:lvl2pPr>
      <a:lvl3pPr marL="571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3pPr>
      <a:lvl4pPr marL="800100" indent="-11430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200">
          <a:solidFill>
            <a:srgbClr val="000000"/>
          </a:solidFill>
          <a:latin typeface="+mn-lt"/>
        </a:defRPr>
      </a:lvl4pPr>
      <a:lvl5pPr marL="10287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5pPr>
      <a:lvl6pPr marL="14859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6pPr>
      <a:lvl7pPr marL="19431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7pPr>
      <a:lvl8pPr marL="24003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8pPr>
      <a:lvl9pPr marL="2857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B3DE"/>
            </a:gs>
            <a:gs pos="13000">
              <a:srgbClr val="00B3DE"/>
            </a:gs>
            <a:gs pos="41000">
              <a:srgbClr val="0053FA"/>
            </a:gs>
            <a:gs pos="100000">
              <a:srgbClr val="121B2C"/>
            </a:gs>
          </a:gsLst>
          <a:lin ang="63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501650" y="6407150"/>
            <a:ext cx="3943350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919191"/>
                </a:solidFill>
                <a:latin typeface="Futura Bk" pitchFamily="34" charset="0"/>
              </a:rPr>
              <a:t>© Copyright 2010 Hewlett-Packard Development Company, L.P.    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249238" y="6407150"/>
            <a:ext cx="384175" cy="26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>
              <a:defRPr/>
            </a:pPr>
            <a:fld id="{3E27F89A-B598-439A-A8AC-B14F93EB8AB9}" type="slidenum">
              <a:rPr lang="en-US" sz="700">
                <a:solidFill>
                  <a:srgbClr val="919191"/>
                </a:solidFill>
                <a:latin typeface="Futura Bk" pitchFamily="34" charset="0"/>
              </a:rPr>
              <a:pPr defTabSz="914400">
                <a:defRPr/>
              </a:pPr>
              <a:t>‹#›</a:t>
            </a:fld>
            <a:endParaRPr lang="en-US" sz="700" dirty="0">
              <a:solidFill>
                <a:srgbClr val="919191"/>
              </a:solidFill>
              <a:latin typeface="Futura Bk" pitchFamily="34" charset="0"/>
            </a:endParaRPr>
          </a:p>
        </p:txBody>
      </p:sp>
      <p:pic>
        <p:nvPicPr>
          <p:cNvPr id="50180" name="Picture 16"/>
          <p:cNvPicPr>
            <a:picLocks noChangeAspect="1" noChangeArrowheads="1"/>
          </p:cNvPicPr>
          <p:nvPr/>
        </p:nvPicPr>
        <p:blipFill>
          <a:blip r:embed="rId13"/>
          <a:srcRect r="5179" b="2089"/>
          <a:stretch>
            <a:fillRect/>
          </a:stretch>
        </p:blipFill>
        <p:spPr bwMode="auto">
          <a:xfrm>
            <a:off x="7918450" y="-322263"/>
            <a:ext cx="1225550" cy="718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Title Placeholder 6"/>
          <p:cNvSpPr>
            <a:spLocks noGrp="1"/>
          </p:cNvSpPr>
          <p:nvPr>
            <p:ph type="title"/>
          </p:nvPr>
        </p:nvSpPr>
        <p:spPr bwMode="auto">
          <a:xfrm>
            <a:off x="238125" y="388938"/>
            <a:ext cx="8375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DOUBLE LINE TITLE </a:t>
            </a:r>
            <a:br>
              <a:rPr lang="en-US" smtClean="0"/>
            </a:br>
            <a:r>
              <a:rPr lang="en-US" smtClean="0"/>
              <a:t>FOR ADDED CONTENT</a:t>
            </a:r>
          </a:p>
        </p:txBody>
      </p:sp>
      <p:sp>
        <p:nvSpPr>
          <p:cNvPr id="50182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255588" y="1754188"/>
            <a:ext cx="82296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hf hdr="0" ft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5pPr>
      <a:lvl6pPr marL="4572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6pPr>
      <a:lvl7pPr marL="9144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7pPr>
      <a:lvl8pPr marL="13716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8pPr>
      <a:lvl9pPr marL="1828800"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3100">
          <a:solidFill>
            <a:srgbClr val="000000"/>
          </a:solidFill>
          <a:latin typeface="Futura Bk" pitchFamily="34" charset="0"/>
        </a:defRPr>
      </a:lvl9pPr>
    </p:titleStyle>
    <p:bodyStyle>
      <a:lvl1pPr marL="225425" indent="-225425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Futura Bk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342900" indent="-114300" algn="l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600">
          <a:solidFill>
            <a:srgbClr val="000000"/>
          </a:solidFill>
          <a:latin typeface="+mn-lt"/>
        </a:defRPr>
      </a:lvl2pPr>
      <a:lvl3pPr marL="571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3pPr>
      <a:lvl4pPr marL="800100" indent="-11430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SzPct val="80000"/>
        <a:buFont typeface="Arial" charset="0"/>
        <a:buChar char="•"/>
        <a:defRPr sz="1200">
          <a:solidFill>
            <a:srgbClr val="000000"/>
          </a:solidFill>
          <a:latin typeface="+mn-lt"/>
        </a:defRPr>
      </a:lvl4pPr>
      <a:lvl5pPr marL="10287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5pPr>
      <a:lvl6pPr marL="14859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6pPr>
      <a:lvl7pPr marL="19431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7pPr>
      <a:lvl8pPr marL="24003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8pPr>
      <a:lvl9pPr marL="2857500" indent="-171450" algn="l" rtl="0" eaLnBrk="0" fontAlgn="base" hangingPunct="0">
        <a:lnSpc>
          <a:spcPct val="110000"/>
        </a:lnSpc>
        <a:spcBef>
          <a:spcPts val="400"/>
        </a:spcBef>
        <a:spcAft>
          <a:spcPct val="0"/>
        </a:spcAft>
        <a:buClr>
          <a:srgbClr val="000000"/>
        </a:buClr>
        <a:buFont typeface="Futura Bk" pitchFamily="34" charset="0"/>
        <a:buChar char="−"/>
        <a:defRPr sz="12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s.mimuw.edu.pl/SO-MSUI/Wyklady/06_pamiec/bonwick.pdf" TargetMode="External"/><Relationship Id="rId2" Type="http://schemas.openxmlformats.org/officeDocument/2006/relationships/hyperlink" Target="http://ldn.linuxfoundation.org/node/13659" TargetMode="Externa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www.secretmango.com/jimb/Whitepapers/slabs/slab.html" TargetMode="External"/><Relationship Id="rId4" Type="http://schemas.openxmlformats.org/officeDocument/2006/relationships/hyperlink" Target="http://citeseerx.ist.psu.edu/viewdoc/download?doi=10.1.1.26.9588&amp;rep=rep1&amp;type=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smtClean="0"/>
              <a:t>Slab Memory Allocator</a:t>
            </a:r>
          </a:p>
        </p:txBody>
      </p:sp>
      <p:sp>
        <p:nvSpPr>
          <p:cNvPr id="62466" name="Subtitle 2"/>
          <p:cNvSpPr>
            <a:spLocks noGrp="1"/>
          </p:cNvSpPr>
          <p:nvPr>
            <p:ph type="subTitle" idx="4294967295"/>
          </p:nvPr>
        </p:nvSpPr>
        <p:spPr>
          <a:xfrm>
            <a:off x="1169988" y="3965575"/>
            <a:ext cx="6400800" cy="1695450"/>
          </a:xfrm>
        </p:spPr>
        <p:txBody>
          <a:bodyPr/>
          <a:lstStyle/>
          <a:p>
            <a:pPr marL="0" indent="0" algn="ctr" eaLnBrk="1" hangingPunct="1">
              <a:buFont typeface="Futura Bk" pitchFamily="34" charset="0"/>
              <a:buNone/>
            </a:pPr>
            <a:r>
              <a:rPr lang="en-US" smtClean="0">
                <a:solidFill>
                  <a:srgbClr val="898989"/>
                </a:solidFill>
              </a:rPr>
              <a:t>Sébastien Tandel &lt;sta@hp.com&gt;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Content Placeholder 10" descr="slab-anatomy.png"/>
          <p:cNvPicPr>
            <a:picLocks noChangeAspect="1"/>
          </p:cNvPicPr>
          <p:nvPr/>
        </p:nvPicPr>
        <p:blipFill>
          <a:blip r:embed="rId2"/>
          <a:srcRect t="-11137" b="-11137"/>
          <a:stretch>
            <a:fillRect/>
          </a:stretch>
        </p:blipFill>
        <p:spPr bwMode="auto">
          <a:xfrm>
            <a:off x="4427538" y="3927475"/>
            <a:ext cx="4537075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Internals</a:t>
            </a:r>
          </a:p>
        </p:txBody>
      </p:sp>
      <p:sp>
        <p:nvSpPr>
          <p:cNvPr id="71683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507413" cy="2692400"/>
          </a:xfrm>
        </p:spPr>
        <p:txBody>
          <a:bodyPr/>
          <a:lstStyle/>
          <a:p>
            <a:pPr eaLnBrk="1" hangingPunct="1"/>
            <a:r>
              <a:rPr lang="fr-BE" smtClean="0"/>
              <a:t>Slab States :</a:t>
            </a:r>
          </a:p>
          <a:p>
            <a:pPr lvl="1" eaLnBrk="1" hangingPunct="1"/>
            <a:r>
              <a:rPr lang="fr-BE" smtClean="0"/>
              <a:t>Full, Partial, Empty</a:t>
            </a:r>
          </a:p>
          <a:p>
            <a:pPr lvl="2" eaLnBrk="1" hangingPunct="1"/>
            <a:r>
              <a:rPr lang="fr-BE" smtClean="0"/>
              <a:t>Empty Slabs are not directly released to the kernel.</a:t>
            </a:r>
          </a:p>
          <a:p>
            <a:pPr lvl="2" eaLnBrk="1" hangingPunct="1"/>
            <a:r>
              <a:rPr lang="fr-BE" smtClean="0"/>
              <a:t>Kernel can reclaim them *when needed*!</a:t>
            </a:r>
          </a:p>
          <a:p>
            <a:pPr eaLnBrk="1" hangingPunct="1"/>
            <a:endParaRPr lang="fr-BE" smtClean="0"/>
          </a:p>
          <a:p>
            <a:pPr eaLnBrk="1" hangingPunct="1"/>
            <a:endParaRPr lang="fr-BE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Content Placeholder 10" descr="slab-anatomy.png"/>
          <p:cNvPicPr>
            <a:picLocks noChangeAspect="1"/>
          </p:cNvPicPr>
          <p:nvPr/>
        </p:nvPicPr>
        <p:blipFill>
          <a:blip r:embed="rId2"/>
          <a:srcRect t="-11137" b="-11137"/>
          <a:stretch>
            <a:fillRect/>
          </a:stretch>
        </p:blipFill>
        <p:spPr bwMode="auto">
          <a:xfrm>
            <a:off x="4427538" y="3927475"/>
            <a:ext cx="4537075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Internals</a:t>
            </a:r>
          </a:p>
        </p:txBody>
      </p:sp>
      <p:sp>
        <p:nvSpPr>
          <p:cNvPr id="72707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507413" cy="2692400"/>
          </a:xfrm>
        </p:spPr>
        <p:txBody>
          <a:bodyPr/>
          <a:lstStyle/>
          <a:p>
            <a:pPr eaLnBrk="1" hangingPunct="1"/>
            <a:r>
              <a:rPr lang="fr-BE" smtClean="0"/>
              <a:t>Slab structure kept :</a:t>
            </a:r>
          </a:p>
          <a:p>
            <a:pPr lvl="1" eaLnBrk="1" hangingPunct="1"/>
            <a:r>
              <a:rPr lang="fr-BE" smtClean="0"/>
              <a:t>On page if  </a:t>
            </a:r>
            <a:r>
              <a:rPr lang="fr-BE" sz="1400" i="1" smtClean="0"/>
              <a:t>size(object) / size(page) &lt; 1/8</a:t>
            </a:r>
          </a:p>
          <a:p>
            <a:pPr lvl="1" eaLnBrk="1" hangingPunct="1"/>
            <a:r>
              <a:rPr lang="fr-BE" smtClean="0"/>
              <a:t>else separate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Characteristics</a:t>
            </a:r>
            <a:endParaRPr lang="pt-BR" smtClean="0"/>
          </a:p>
        </p:txBody>
      </p:sp>
      <p:sp>
        <p:nvSpPr>
          <p:cNvPr id="737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fr-BE" smtClean="0"/>
              <a:t>Reclaiming unused memory is trivial</a:t>
            </a:r>
          </a:p>
          <a:p>
            <a:pPr lvl="1" eaLnBrk="1" hangingPunct="1"/>
            <a:r>
              <a:rPr lang="fr-BE" smtClean="0"/>
              <a:t>Counter based (no trees, bitmaps, etc...)</a:t>
            </a:r>
          </a:p>
          <a:p>
            <a:pPr eaLnBrk="1" hangingPunct="1"/>
            <a:r>
              <a:rPr lang="fr-BE" smtClean="0"/>
              <a:t>Allocate/free fast and constant-time</a:t>
            </a:r>
          </a:p>
          <a:p>
            <a:pPr eaLnBrk="1" hangingPunct="1"/>
            <a:r>
              <a:rPr lang="fr-BE" smtClean="0"/>
              <a:t>Severe external fragmentation is unlikely</a:t>
            </a:r>
          </a:p>
          <a:p>
            <a:pPr lvl="2" eaLnBrk="1" hangingPunct="1"/>
            <a:r>
              <a:rPr lang="fr-BE" smtClean="0"/>
              <a:t>unusable buffers</a:t>
            </a:r>
          </a:p>
          <a:p>
            <a:pPr eaLnBrk="1" hangingPunct="1"/>
            <a:r>
              <a:rPr lang="fr-BE" smtClean="0"/>
              <a:t>Internal fragmentation is minimal</a:t>
            </a:r>
          </a:p>
          <a:p>
            <a:pPr lvl="2" eaLnBrk="1" hangingPunct="1"/>
            <a:r>
              <a:rPr lang="fr-BE" smtClean="0"/>
              <a:t>per-buffer wasted space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Cache friendliness</a:t>
            </a:r>
            <a:endParaRPr lang="pt-BR" smtClean="0"/>
          </a:p>
        </p:txBody>
      </p:sp>
      <p:sp>
        <p:nvSpPr>
          <p:cNvPr id="7475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Cache-aware : key feature for performance</a:t>
            </a:r>
          </a:p>
          <a:p>
            <a:pPr lvl="1" eaLnBrk="1" hangingPunct="1"/>
            <a:r>
              <a:rPr lang="en-US" smtClean="0"/>
              <a:t>Most allocators don’t care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BUT </a:t>
            </a:r>
          </a:p>
          <a:p>
            <a:pPr lvl="1" eaLnBrk="1" hangingPunct="1"/>
            <a:r>
              <a:rPr lang="en-US" smtClean="0"/>
              <a:t>L1 hit ~ 1ns</a:t>
            </a:r>
          </a:p>
          <a:p>
            <a:pPr lvl="1" eaLnBrk="1" hangingPunct="1"/>
            <a:r>
              <a:rPr lang="en-US" smtClean="0"/>
              <a:t>L2 hit ~ 5ns</a:t>
            </a:r>
          </a:p>
          <a:p>
            <a:pPr lvl="1" eaLnBrk="1" hangingPunct="1"/>
            <a:r>
              <a:rPr lang="en-US" smtClean="0"/>
              <a:t>L3 hit ~ 10-15ns</a:t>
            </a:r>
          </a:p>
          <a:p>
            <a:pPr lvl="1" eaLnBrk="1" hangingPunct="1"/>
            <a:r>
              <a:rPr lang="en-US" smtClean="0"/>
              <a:t>RAM  ~ 110-120ns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Cache friendliness</a:t>
            </a:r>
            <a:endParaRPr lang="pt-BR" smtClean="0"/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BE" sz="1600" smtClean="0"/>
              <a:t>Power-Of-Two allocators :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1200" smtClean="0"/>
              <a:t>Buffers are 2</a:t>
            </a:r>
            <a:r>
              <a:rPr lang="fr-BE" sz="1200" baseline="30000" smtClean="0"/>
              <a:t>n</a:t>
            </a:r>
            <a:r>
              <a:rPr lang="fr-BE" sz="1200" smtClean="0"/>
              <a:t> bytes and 2</a:t>
            </a:r>
            <a:r>
              <a:rPr lang="fr-BE" sz="1200" baseline="30000" smtClean="0"/>
              <a:t>n</a:t>
            </a:r>
            <a:r>
              <a:rPr lang="fr-BE" sz="1200" smtClean="0"/>
              <a:t>-byte aligned</a:t>
            </a:r>
          </a:p>
          <a:p>
            <a:pPr lvl="2" eaLnBrk="1" hangingPunct="1">
              <a:lnSpc>
                <a:spcPct val="90000"/>
              </a:lnSpc>
              <a:buFont typeface="Futura Bk" pitchFamily="34" charset="0"/>
              <a:buNone/>
            </a:pPr>
            <a:r>
              <a:rPr lang="fr-BE" sz="900" smtClean="0"/>
              <a:t>Example :</a:t>
            </a:r>
          </a:p>
          <a:p>
            <a:pPr lvl="2" eaLnBrk="1" hangingPunct="1">
              <a:lnSpc>
                <a:spcPct val="90000"/>
              </a:lnSpc>
            </a:pPr>
            <a:endParaRPr lang="fr-BE" sz="900" smtClean="0"/>
          </a:p>
          <a:p>
            <a:pPr lvl="2" eaLnBrk="1" hangingPunct="1">
              <a:lnSpc>
                <a:spcPct val="90000"/>
              </a:lnSpc>
            </a:pPr>
            <a:r>
              <a:rPr lang="fr-BE" sz="900" smtClean="0"/>
              <a:t>Every inode objects are 300 bytes and 512-byte aligned</a:t>
            </a:r>
          </a:p>
          <a:p>
            <a:pPr lvl="2" eaLnBrk="1" hangingPunct="1">
              <a:lnSpc>
                <a:spcPct val="90000"/>
              </a:lnSpc>
            </a:pPr>
            <a:r>
              <a:rPr lang="fr-BE" sz="900" smtClean="0"/>
              <a:t>Frequently accessed the first dozen fields (48 bytes)</a:t>
            </a:r>
          </a:p>
          <a:p>
            <a:pPr lvl="3" eaLnBrk="1" hangingPunct="1">
              <a:lnSpc>
                <a:spcPct val="90000"/>
              </a:lnSpc>
            </a:pPr>
            <a:r>
              <a:rPr lang="fr-BE" sz="900" smtClean="0"/>
              <a:t>Memory traffic at addresses 0 and 47 modulo 512</a:t>
            </a:r>
          </a:p>
          <a:p>
            <a:pPr lvl="3" eaLnBrk="1" hangingPunct="1">
              <a:lnSpc>
                <a:spcPct val="90000"/>
              </a:lnSpc>
            </a:pPr>
            <a:r>
              <a:rPr lang="fr-BE" sz="900" smtClean="0"/>
              <a:t>Means that 9% of the cache is usable</a:t>
            </a:r>
          </a:p>
          <a:p>
            <a:pPr lvl="2" eaLnBrk="1" hangingPunct="1">
              <a:lnSpc>
                <a:spcPct val="90000"/>
              </a:lnSpc>
            </a:pPr>
            <a:r>
              <a:rPr lang="fr-BE" sz="900" smtClean="0"/>
              <a:t>Lot of mid-sized objects (100-500K) w/ most accesses fields grouped at the beginning of the structure.</a:t>
            </a:r>
          </a:p>
          <a:p>
            <a:pPr lvl="2" eaLnBrk="1" hangingPunct="1">
              <a:lnSpc>
                <a:spcPct val="90000"/>
              </a:lnSpc>
            </a:pPr>
            <a:endParaRPr lang="fr-BE" sz="900" smtClean="0"/>
          </a:p>
          <a:p>
            <a:pPr lvl="2" eaLnBrk="1" hangingPunct="1">
              <a:lnSpc>
                <a:spcPct val="90000"/>
              </a:lnSpc>
            </a:pPr>
            <a:r>
              <a:rPr lang="fr-BE" sz="900" smtClean="0"/>
              <a:t>Bus imbalance :</a:t>
            </a:r>
          </a:p>
          <a:p>
            <a:pPr lvl="3" eaLnBrk="1" hangingPunct="1">
              <a:lnSpc>
                <a:spcPct val="90000"/>
              </a:lnSpc>
            </a:pPr>
            <a:r>
              <a:rPr lang="fr-BE" sz="900" smtClean="0"/>
              <a:t>256-byte interleaving =&gt; two buses to retrieve contiguous 512 bytes</a:t>
            </a:r>
          </a:p>
          <a:p>
            <a:pPr lvl="4" eaLnBrk="1" hangingPunct="1">
              <a:lnSpc>
                <a:spcPct val="90000"/>
              </a:lnSpc>
            </a:pPr>
            <a:r>
              <a:rPr lang="fr-BE" sz="900" smtClean="0"/>
              <a:t>BUT ... Only the first bytes are of interest</a:t>
            </a:r>
          </a:p>
          <a:p>
            <a:pPr lvl="4" eaLnBrk="1" hangingPunct="1">
              <a:lnSpc>
                <a:spcPct val="90000"/>
              </a:lnSpc>
            </a:pPr>
            <a:r>
              <a:rPr lang="fr-BE" sz="900" smtClean="0"/>
              <a:t>Second bus is useless then …</a:t>
            </a:r>
          </a:p>
          <a:p>
            <a:pPr lvl="4" eaLnBrk="1" hangingPunct="1">
              <a:lnSpc>
                <a:spcPct val="90000"/>
              </a:lnSpc>
            </a:pPr>
            <a:endParaRPr lang="fr-BE" sz="900" smtClean="0"/>
          </a:p>
          <a:p>
            <a:pPr lvl="3" eaLnBrk="1" hangingPunct="1">
              <a:lnSpc>
                <a:spcPct val="90000"/>
              </a:lnSpc>
              <a:buFont typeface="Arial" charset="0"/>
              <a:buNone/>
            </a:pPr>
            <a:endParaRPr lang="pt-BR" sz="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Cache friendliness</a:t>
            </a:r>
            <a:endParaRPr lang="pt-BR" smtClean="0"/>
          </a:p>
        </p:txBody>
      </p:sp>
      <p:sp>
        <p:nvSpPr>
          <p:cNvPr id="768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fr-BE" smtClean="0"/>
              <a:t>Two aspects to check :</a:t>
            </a:r>
          </a:p>
          <a:p>
            <a:pPr eaLnBrk="1" hangingPunct="1"/>
            <a:endParaRPr lang="fr-BE" smtClean="0"/>
          </a:p>
          <a:p>
            <a:pPr lvl="1" eaLnBrk="1" hangingPunct="1"/>
            <a:r>
              <a:rPr lang="fr-BE" smtClean="0"/>
              <a:t>Buffer Addresses distribution</a:t>
            </a:r>
          </a:p>
          <a:p>
            <a:pPr lvl="1" eaLnBrk="1" hangingPunct="1"/>
            <a:endParaRPr lang="fr-BE" smtClean="0"/>
          </a:p>
          <a:p>
            <a:pPr lvl="1" eaLnBrk="1" hangingPunct="1"/>
            <a:r>
              <a:rPr lang="fr-BE" smtClean="0"/>
              <a:t>Cache footprint of allocator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Cache friendliness</a:t>
            </a:r>
            <a:endParaRPr lang="pt-BR" smtClean="0"/>
          </a:p>
        </p:txBody>
      </p:sp>
      <p:sp>
        <p:nvSpPr>
          <p:cNvPr id="778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BE" smtClean="0"/>
              <a:t>Buffer addresses distribution :</a:t>
            </a:r>
          </a:p>
          <a:p>
            <a:pPr lvl="1" eaLnBrk="1" hangingPunct="1">
              <a:lnSpc>
                <a:spcPct val="90000"/>
              </a:lnSpc>
            </a:pPr>
            <a:r>
              <a:rPr lang="fr-BE" smtClean="0"/>
              <a:t>creation time :</a:t>
            </a:r>
          </a:p>
          <a:p>
            <a:pPr lvl="2" eaLnBrk="1" hangingPunct="1">
              <a:lnSpc>
                <a:spcPct val="90000"/>
              </a:lnSpc>
            </a:pPr>
            <a:r>
              <a:rPr lang="fr-BE" smtClean="0"/>
              <a:t> specify memory alignment</a:t>
            </a:r>
          </a:p>
          <a:p>
            <a:pPr lvl="2" eaLnBrk="1" hangingPunct="1">
              <a:lnSpc>
                <a:spcPct val="90000"/>
              </a:lnSpc>
            </a:pPr>
            <a:endParaRPr lang="fr-BE" smtClean="0"/>
          </a:p>
          <a:p>
            <a:pPr lvl="1" eaLnBrk="1" hangingPunct="1">
              <a:lnSpc>
                <a:spcPct val="90000"/>
              </a:lnSpc>
            </a:pPr>
            <a:r>
              <a:rPr lang="fr-BE" smtClean="0"/>
              <a:t>page allocation time :</a:t>
            </a:r>
          </a:p>
          <a:p>
            <a:pPr lvl="2" eaLnBrk="1" hangingPunct="1">
              <a:lnSpc>
                <a:spcPct val="90000"/>
              </a:lnSpc>
            </a:pPr>
            <a:r>
              <a:rPr lang="fr-BE" smtClean="0"/>
              <a:t>Use a coloring scheme</a:t>
            </a:r>
          </a:p>
          <a:p>
            <a:pPr lvl="3" eaLnBrk="1" hangingPunct="1">
              <a:lnSpc>
                <a:spcPct val="90000"/>
              </a:lnSpc>
            </a:pPr>
            <a:r>
              <a:rPr lang="fr-BE" smtClean="0"/>
              <a:t>Start at a different offset for each page inside a cache</a:t>
            </a:r>
          </a:p>
          <a:p>
            <a:pPr lvl="4" eaLnBrk="1" hangingPunct="1">
              <a:lnSpc>
                <a:spcPct val="90000"/>
              </a:lnSpc>
              <a:buFont typeface="Futura Bk" pitchFamily="34" charset="0"/>
              <a:buNone/>
            </a:pPr>
            <a:r>
              <a:rPr lang="fr-BE" sz="900" smtClean="0"/>
              <a:t>based on «unused» space of a page because (page_size % object_size != 0)</a:t>
            </a:r>
          </a:p>
          <a:p>
            <a:pPr lvl="3" eaLnBrk="1" hangingPunct="1">
              <a:lnSpc>
                <a:spcPct val="90000"/>
              </a:lnSpc>
            </a:pPr>
            <a:endParaRPr lang="fr-BE" sz="900" smtClean="0"/>
          </a:p>
          <a:p>
            <a:pPr lvl="2" eaLnBrk="1" hangingPunct="1">
              <a:lnSpc>
                <a:spcPct val="90000"/>
              </a:lnSpc>
            </a:pPr>
            <a:r>
              <a:rPr lang="fr-BE" smtClean="0"/>
              <a:t>Also improves bus balance</a:t>
            </a:r>
          </a:p>
          <a:p>
            <a:pPr lvl="3" eaLnBrk="1" hangingPunct="1">
              <a:lnSpc>
                <a:spcPct val="90000"/>
              </a:lnSpc>
            </a:pPr>
            <a:r>
              <a:rPr lang="fr-BE" smtClean="0"/>
              <a:t>to the contrary of power-of-two allocators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Cache friendliness</a:t>
            </a:r>
            <a:endParaRPr lang="pt-BR" smtClean="0"/>
          </a:p>
        </p:txBody>
      </p:sp>
      <p:sp>
        <p:nvSpPr>
          <p:cNvPr id="788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BE" smtClean="0"/>
              <a:t>Cache footprint</a:t>
            </a:r>
          </a:p>
          <a:p>
            <a:pPr eaLnBrk="1" hangingPunct="1">
              <a:lnSpc>
                <a:spcPct val="90000"/>
              </a:lnSpc>
            </a:pPr>
            <a:endParaRPr lang="fr-BE" smtClean="0"/>
          </a:p>
          <a:p>
            <a:pPr lvl="1" eaLnBrk="1" hangingPunct="1">
              <a:lnSpc>
                <a:spcPct val="90000"/>
              </a:lnSpc>
            </a:pPr>
            <a:r>
              <a:rPr lang="fr-BE" smtClean="0"/>
              <a:t>Good cache locality</a:t>
            </a:r>
          </a:p>
          <a:p>
            <a:pPr lvl="2" eaLnBrk="1" hangingPunct="1">
              <a:lnSpc>
                <a:spcPct val="90000"/>
              </a:lnSpc>
            </a:pPr>
            <a:r>
              <a:rPr lang="fr-BE" smtClean="0"/>
              <a:t>Separate free lists for different buffer sizes</a:t>
            </a:r>
          </a:p>
          <a:p>
            <a:pPr lvl="2" eaLnBrk="1" hangingPunct="1">
              <a:lnSpc>
                <a:spcPct val="90000"/>
              </a:lnSpc>
            </a:pPr>
            <a:r>
              <a:rPr lang="fr-BE" smtClean="0"/>
              <a:t>Only small amount of pointers to load for whole ops</a:t>
            </a:r>
          </a:p>
          <a:p>
            <a:pPr lvl="2" eaLnBrk="1" hangingPunct="1">
              <a:lnSpc>
                <a:spcPct val="90000"/>
              </a:lnSpc>
            </a:pPr>
            <a:r>
              <a:rPr lang="fr-BE" smtClean="0"/>
              <a:t>Straightforward compared to sequential-fit  / buddy-system allocators</a:t>
            </a:r>
          </a:p>
          <a:p>
            <a:pPr lvl="2" eaLnBrk="1" hangingPunct="1">
              <a:lnSpc>
                <a:spcPct val="90000"/>
              </a:lnSpc>
            </a:pPr>
            <a:endParaRPr lang="fr-BE" smtClean="0"/>
          </a:p>
          <a:p>
            <a:pPr lvl="1" eaLnBrk="1" hangingPunct="1">
              <a:lnSpc>
                <a:spcPct val="90000"/>
              </a:lnSpc>
            </a:pPr>
            <a:r>
              <a:rPr lang="fr-BE" smtClean="0"/>
              <a:t>If small object size, everything resides on a single page! (no TLB miss)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performance</a:t>
            </a:r>
            <a:endParaRPr lang="pt-BR" smtClean="0"/>
          </a:p>
        </p:txBody>
      </p:sp>
      <p:sp>
        <p:nvSpPr>
          <p:cNvPr id="798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fr-BE" smtClean="0"/>
              <a:t>Summary :</a:t>
            </a:r>
          </a:p>
          <a:p>
            <a:pPr lvl="1" eaLnBrk="1" hangingPunct="1"/>
            <a:r>
              <a:rPr lang="fr-BE" smtClean="0"/>
              <a:t>Outperforms any memory allocators</a:t>
            </a:r>
          </a:p>
          <a:p>
            <a:pPr lvl="1" eaLnBrk="1" hangingPunct="1"/>
            <a:endParaRPr lang="fr-BE" smtClean="0"/>
          </a:p>
          <a:p>
            <a:pPr eaLnBrk="1" hangingPunct="1"/>
            <a:r>
              <a:rPr lang="fr-BE" smtClean="0"/>
              <a:t>Details in paper : Object-Caching Kernel Memory Allocator (see references, next page)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8089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Anatomy of the Slab allocator</a:t>
            </a:r>
            <a:endParaRPr lang="en-US" smtClean="0"/>
          </a:p>
          <a:p>
            <a:pPr eaLnBrk="1" hangingPunct="1"/>
            <a:r>
              <a:rPr lang="en-US" smtClean="0">
                <a:hlinkClick r:id="rId3"/>
              </a:rPr>
              <a:t>The Slab Allocator : An Object-Caching Kernel Memory Allocator</a:t>
            </a:r>
            <a:endParaRPr lang="en-US" smtClean="0"/>
          </a:p>
          <a:p>
            <a:pPr eaLnBrk="1" hangingPunct="1"/>
            <a:r>
              <a:rPr lang="en-US" smtClean="0">
                <a:hlinkClick r:id="rId4"/>
              </a:rPr>
              <a:t>The Linux Slab allocator</a:t>
            </a:r>
            <a:endParaRPr lang="en-US" smtClean="0"/>
          </a:p>
          <a:p>
            <a:pPr eaLnBrk="1" hangingPunct="1"/>
            <a:r>
              <a:rPr lang="en-US" smtClean="0">
                <a:hlinkClick r:id="rId5"/>
              </a:rPr>
              <a:t>Overview of Linux Memory Management Concepts : Slabs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63490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Yet Another Memory Allocator?</a:t>
            </a:r>
          </a:p>
          <a:p>
            <a:pPr eaLnBrk="1" hangingPunct="1"/>
            <a:r>
              <a:rPr lang="en-US" smtClean="0"/>
              <a:t>Object-Caching Memory Allocator</a:t>
            </a:r>
          </a:p>
          <a:p>
            <a:pPr lvl="1" eaLnBrk="1" hangingPunct="1"/>
            <a:r>
              <a:rPr lang="fr-BE" smtClean="0"/>
              <a:t>Basic Principles</a:t>
            </a:r>
          </a:p>
          <a:p>
            <a:pPr lvl="1" eaLnBrk="1" hangingPunct="1"/>
            <a:r>
              <a:rPr lang="en-US" smtClean="0"/>
              <a:t>Internals</a:t>
            </a:r>
          </a:p>
          <a:p>
            <a:pPr lvl="1" eaLnBrk="1" hangingPunct="1"/>
            <a:r>
              <a:rPr lang="fr-BE" smtClean="0"/>
              <a:t>Characteristics</a:t>
            </a:r>
          </a:p>
          <a:p>
            <a:pPr eaLnBrk="1" hangingPunct="1"/>
            <a:r>
              <a:rPr lang="fr-BE" smtClean="0"/>
              <a:t>Cache friendliness</a:t>
            </a:r>
          </a:p>
          <a:p>
            <a:pPr eaLnBrk="1" hangingPunct="1"/>
            <a:r>
              <a:rPr lang="fr-BE" smtClean="0"/>
              <a:t>References</a:t>
            </a:r>
            <a:endParaRPr lang="en-US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Yet Another Memory Allocator?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Allocators tradeoffs 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/>
              <a:t>Space efficiency 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smtClean="0"/>
              <a:t>fragmentation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smtClean="0"/>
              <a:t>additional space for mgt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/>
              <a:t>Time efficiency</a:t>
            </a:r>
          </a:p>
          <a:p>
            <a:pPr lvl="1" eaLnBrk="1" hangingPunct="1">
              <a:lnSpc>
                <a:spcPct val="80000"/>
              </a:lnSpc>
            </a:pPr>
            <a:endParaRPr lang="en-US" sz="1500" smtClean="0"/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Keep in mind architecture constraints!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/>
              <a:t>Cache friendliness</a:t>
            </a:r>
          </a:p>
          <a:p>
            <a:pPr lvl="2" eaLnBrk="1" hangingPunct="1">
              <a:lnSpc>
                <a:spcPct val="80000"/>
              </a:lnSpc>
            </a:pPr>
            <a:endParaRPr 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Heavily used by components in a kernel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500" smtClean="0"/>
              <a:t>Critical to optimize it for overall performance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15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1500" smtClean="0"/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700" smtClean="0"/>
              <a:t>Object-Caching Memory Allocator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Init/Destroy costs &gt; Allocate/Free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mtClean="0"/>
              <a:t>Gain to cache objects &gt; optimize allocator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en-US" smtClean="0"/>
          </a:p>
          <a:p>
            <a:pPr eaLnBrk="1" hangingPunct="1"/>
            <a:r>
              <a:rPr lang="en-US" smtClean="0"/>
              <a:t>Slab built on top of this simple idea </a:t>
            </a:r>
          </a:p>
          <a:p>
            <a:pPr lvl="1" eaLnBrk="1" hangingPunct="1"/>
            <a:r>
              <a:rPr lang="en-US" smtClean="0"/>
              <a:t>And is generally more efficient in space </a:t>
            </a:r>
            <a:r>
              <a:rPr lang="en-US" b="1" smtClean="0"/>
              <a:t>and</a:t>
            </a:r>
            <a:r>
              <a:rPr lang="en-US" smtClean="0"/>
              <a:t> time.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100" smtClean="0"/>
              <a:t>Implemented in Solaris, Linux, *BSD, Haiku-OS … HP-UX </a:t>
            </a:r>
            <a:r>
              <a:rPr lang="en-US" sz="1100" smtClean="0">
                <a:sym typeface="Wingdings" pitchFamily="2" charset="2"/>
              </a:rPr>
              <a:t></a:t>
            </a:r>
            <a:endParaRPr lang="en-US" smtClean="0"/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900" smtClean="0">
                <a:sym typeface="Wingdings" pitchFamily="2" charset="2"/>
              </a:rPr>
              <a:t>	Note 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900" smtClean="0">
                <a:sym typeface="Wingdings" pitchFamily="2" charset="2"/>
              </a:rPr>
              <a:t>		for multiprocessors/multithreaded env, exists SLUB (layers to Slab).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900" smtClean="0">
                <a:sym typeface="Wingdings" pitchFamily="2" charset="2"/>
              </a:rPr>
              <a:t>		Linux 2.6 defaults to Slub.</a:t>
            </a:r>
          </a:p>
          <a:p>
            <a:pPr eaLnBrk="1" hangingPunct="1"/>
            <a:endParaRPr lang="en-US" sz="16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Basic Principles</a:t>
            </a:r>
            <a:endParaRPr lang="pt-BR" smtClean="0"/>
          </a:p>
        </p:txBody>
      </p:sp>
      <p:sp>
        <p:nvSpPr>
          <p:cNvPr id="665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BE" sz="1600" smtClean="0"/>
              <a:t>Slab is a new interface to allocate/free objects</a:t>
            </a:r>
          </a:p>
          <a:p>
            <a:pPr eaLnBrk="1" hangingPunct="1">
              <a:lnSpc>
                <a:spcPct val="90000"/>
              </a:lnSpc>
            </a:pPr>
            <a:endParaRPr lang="fr-BE" sz="1600" smtClean="0"/>
          </a:p>
          <a:p>
            <a:pPr eaLnBrk="1" hangingPunct="1">
              <a:lnSpc>
                <a:spcPct val="90000"/>
              </a:lnSpc>
            </a:pPr>
            <a:r>
              <a:rPr lang="fr-BE" sz="1600" smtClean="0"/>
              <a:t>When object needed, will return one from the cache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1200" smtClean="0"/>
              <a:t>No alloc nor init time, just a pointer returned from a free list</a:t>
            </a:r>
          </a:p>
          <a:p>
            <a:pPr lvl="1" eaLnBrk="1" hangingPunct="1">
              <a:lnSpc>
                <a:spcPct val="90000"/>
              </a:lnSpc>
            </a:pPr>
            <a:endParaRPr lang="fr-BE" sz="1200" smtClean="0"/>
          </a:p>
          <a:p>
            <a:pPr eaLnBrk="1" hangingPunct="1">
              <a:lnSpc>
                <a:spcPct val="90000"/>
              </a:lnSpc>
            </a:pPr>
            <a:r>
              <a:rPr lang="fr-BE" sz="1600" smtClean="0"/>
              <a:t>When not needed anymore, simply tell the cache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1200" smtClean="0"/>
              <a:t>No destroy nor free done. Just internally added to a free list</a:t>
            </a:r>
            <a:endParaRPr lang="pt-BR" sz="1200" smtClean="0"/>
          </a:p>
          <a:p>
            <a:pPr eaLnBrk="1" hangingPunct="1">
              <a:lnSpc>
                <a:spcPct val="90000"/>
              </a:lnSpc>
              <a:buFont typeface="Futura Bk" pitchFamily="34" charset="0"/>
              <a:buNone/>
            </a:pPr>
            <a:endParaRPr lang="fr-BE" sz="1600" smtClean="0"/>
          </a:p>
          <a:p>
            <a:pPr eaLnBrk="1" hangingPunct="1">
              <a:lnSpc>
                <a:spcPct val="90000"/>
              </a:lnSpc>
              <a:buFont typeface="Futura Bk" pitchFamily="34" charset="0"/>
              <a:buNone/>
            </a:pPr>
            <a:endParaRPr lang="fr-BE" sz="1600" smtClean="0"/>
          </a:p>
          <a:p>
            <a:pPr eaLnBrk="1" hangingPunct="1">
              <a:lnSpc>
                <a:spcPct val="90000"/>
              </a:lnSpc>
            </a:pPr>
            <a:r>
              <a:rPr lang="fr-BE" sz="1600" smtClean="0"/>
              <a:t>Need for a new API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Basic Principles</a:t>
            </a:r>
            <a:endParaRPr lang="pt-BR" smtClean="0"/>
          </a:p>
        </p:txBody>
      </p:sp>
      <p:sp>
        <p:nvSpPr>
          <p:cNvPr id="675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fr-BE" smtClean="0"/>
              <a:t>At creation time, give following parameters :</a:t>
            </a:r>
          </a:p>
          <a:p>
            <a:pPr lvl="1" eaLnBrk="1" hangingPunct="1"/>
            <a:r>
              <a:rPr lang="fr-BE" smtClean="0"/>
              <a:t>Cache name</a:t>
            </a:r>
          </a:p>
          <a:p>
            <a:pPr lvl="1" eaLnBrk="1" hangingPunct="1"/>
            <a:r>
              <a:rPr lang="fr-BE" smtClean="0"/>
              <a:t>Object size</a:t>
            </a:r>
          </a:p>
          <a:p>
            <a:pPr lvl="1" eaLnBrk="1" hangingPunct="1"/>
            <a:r>
              <a:rPr lang="fr-BE" smtClean="0"/>
              <a:t>Init object fn</a:t>
            </a:r>
          </a:p>
          <a:p>
            <a:pPr lvl="1" eaLnBrk="1" hangingPunct="1"/>
            <a:r>
              <a:rPr lang="fr-BE" smtClean="0"/>
              <a:t>Destroy object fn</a:t>
            </a:r>
          </a:p>
          <a:p>
            <a:pPr lvl="1" eaLnBrk="1" hangingPunct="1"/>
            <a:r>
              <a:rPr lang="fr-BE" smtClean="0"/>
              <a:t>(memory alignment)</a:t>
            </a:r>
          </a:p>
          <a:p>
            <a:pPr eaLnBrk="1" hangingPunct="1"/>
            <a:endParaRPr lang="fr-BE" smtClean="0"/>
          </a:p>
          <a:p>
            <a:pPr eaLnBrk="1" hangingPunct="1"/>
            <a:r>
              <a:rPr lang="fr-BE" smtClean="0"/>
              <a:t>One cache per object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fr-BE" smtClean="0"/>
              <a:t>Basic Principles</a:t>
            </a:r>
            <a:endParaRPr lang="pt-BR" smtClean="0"/>
          </a:p>
        </p:txBody>
      </p:sp>
      <p:sp>
        <p:nvSpPr>
          <p:cNvPr id="686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fr-BE" smtClean="0"/>
              <a:t>Can be backend of « kernel malloc » (name it)</a:t>
            </a:r>
          </a:p>
          <a:p>
            <a:pPr eaLnBrk="1" hangingPunct="1"/>
            <a:endParaRPr lang="fr-BE" smtClean="0"/>
          </a:p>
          <a:p>
            <a:pPr lvl="1" eaLnBrk="1" hangingPunct="1"/>
            <a:r>
              <a:rPr lang="fr-BE" smtClean="0"/>
              <a:t>Just create a serie of caches w/ different sizes</a:t>
            </a:r>
          </a:p>
          <a:p>
            <a:pPr lvl="2" eaLnBrk="1" hangingPunct="1">
              <a:buFont typeface="Futura Bk" pitchFamily="34" charset="0"/>
              <a:buNone/>
            </a:pPr>
            <a:r>
              <a:rPr lang="fr-BE" smtClean="0"/>
              <a:t>Example :</a:t>
            </a:r>
          </a:p>
          <a:p>
            <a:pPr lvl="2" eaLnBrk="1" hangingPunct="1"/>
            <a:r>
              <a:rPr lang="fr-BE" smtClean="0"/>
              <a:t>30 caches ranging in size from 8 bytes to 9K in 10-20% increments.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Internals</a:t>
            </a:r>
          </a:p>
        </p:txBody>
      </p:sp>
      <p:pic>
        <p:nvPicPr>
          <p:cNvPr id="69634" name="Content Placeholder 10" descr="slab-anatomy.pn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 t="-11137" b="-11137"/>
          <a:stretch>
            <a:fillRect/>
          </a:stretch>
        </p:blipFill>
        <p:spPr>
          <a:xfrm>
            <a:off x="865188" y="2122488"/>
            <a:ext cx="6705600" cy="375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7" name="Content Placeholder 10" descr="slab-anatomy.png"/>
          <p:cNvPicPr>
            <a:picLocks noChangeAspect="1"/>
          </p:cNvPicPr>
          <p:nvPr/>
        </p:nvPicPr>
        <p:blipFill>
          <a:blip r:embed="rId2"/>
          <a:srcRect t="-11137" b="-11137"/>
          <a:stretch>
            <a:fillRect/>
          </a:stretch>
        </p:blipFill>
        <p:spPr bwMode="auto">
          <a:xfrm>
            <a:off x="4427538" y="3927475"/>
            <a:ext cx="4537075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Internals</a:t>
            </a:r>
          </a:p>
        </p:txBody>
      </p:sp>
      <p:sp>
        <p:nvSpPr>
          <p:cNvPr id="70659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507413" cy="269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BE" sz="1800" smtClean="0"/>
              <a:t>Each cache is 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1400" smtClean="0"/>
              <a:t>Responsible for one kind of object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1400" smtClean="0"/>
              <a:t>Represented as a list of Slabs</a:t>
            </a:r>
          </a:p>
          <a:p>
            <a:pPr eaLnBrk="1" hangingPunct="1">
              <a:lnSpc>
                <a:spcPct val="90000"/>
              </a:lnSpc>
            </a:pPr>
            <a:endParaRPr lang="fr-BE" sz="1800" smtClean="0"/>
          </a:p>
          <a:p>
            <a:pPr eaLnBrk="1" hangingPunct="1">
              <a:lnSpc>
                <a:spcPct val="90000"/>
              </a:lnSpc>
            </a:pPr>
            <a:r>
              <a:rPr lang="fr-BE" sz="1800" smtClean="0"/>
              <a:t>One Slab manages objects on a page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1400" smtClean="0"/>
              <a:t>List of « in-use » / released objects</a:t>
            </a:r>
          </a:p>
          <a:p>
            <a:pPr eaLnBrk="1" hangingPunct="1">
              <a:lnSpc>
                <a:spcPct val="90000"/>
              </a:lnSpc>
            </a:pPr>
            <a:endParaRPr lang="fr-BE" sz="1800" smtClean="0"/>
          </a:p>
          <a:p>
            <a:pPr eaLnBrk="1" hangingPunct="1">
              <a:lnSpc>
                <a:spcPct val="90000"/>
              </a:lnSpc>
            </a:pPr>
            <a:endParaRPr lang="fr-BE" sz="1800" smtClean="0"/>
          </a:p>
          <a:p>
            <a:pPr eaLnBrk="1" hangingPunct="1">
              <a:lnSpc>
                <a:spcPct val="90000"/>
              </a:lnSpc>
            </a:pPr>
            <a:endParaRPr lang="pt-BR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Theme">
  <a:themeElements>
    <a:clrScheme name="HP Theme 1">
      <a:dk1>
        <a:srgbClr val="000000"/>
      </a:dk1>
      <a:lt1>
        <a:srgbClr val="FFFFFF"/>
      </a:lt1>
      <a:dk2>
        <a:srgbClr val="898B8F"/>
      </a:dk2>
      <a:lt2>
        <a:srgbClr val="3D393B"/>
      </a:lt2>
      <a:accent1>
        <a:srgbClr val="0098F6"/>
      </a:accent1>
      <a:accent2>
        <a:srgbClr val="298527"/>
      </a:accent2>
      <a:accent3>
        <a:srgbClr val="FFFFFF"/>
      </a:accent3>
      <a:accent4>
        <a:srgbClr val="000000"/>
      </a:accent4>
      <a:accent5>
        <a:srgbClr val="AACAFA"/>
      </a:accent5>
      <a:accent6>
        <a:srgbClr val="247822"/>
      </a:accent6>
      <a:hlink>
        <a:srgbClr val="0098F6"/>
      </a:hlink>
      <a:folHlink>
        <a:srgbClr val="EB5F01"/>
      </a:folHlink>
    </a:clrScheme>
    <a:fontScheme name="HP Theme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P Theme 1">
        <a:dk1>
          <a:srgbClr val="000000"/>
        </a:dk1>
        <a:lt1>
          <a:srgbClr val="FFFFFF"/>
        </a:lt1>
        <a:dk2>
          <a:srgbClr val="898B8F"/>
        </a:dk2>
        <a:lt2>
          <a:srgbClr val="3D393B"/>
        </a:lt2>
        <a:accent1>
          <a:srgbClr val="0098F6"/>
        </a:accent1>
        <a:accent2>
          <a:srgbClr val="298527"/>
        </a:accent2>
        <a:accent3>
          <a:srgbClr val="FFFFFF"/>
        </a:accent3>
        <a:accent4>
          <a:srgbClr val="000000"/>
        </a:accent4>
        <a:accent5>
          <a:srgbClr val="AACAFA"/>
        </a:accent5>
        <a:accent6>
          <a:srgbClr val="247822"/>
        </a:accent6>
        <a:hlink>
          <a:srgbClr val="0098F6"/>
        </a:hlink>
        <a:folHlink>
          <a:srgbClr val="EB5F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P Theme">
  <a:themeElements>
    <a:clrScheme name="1_HP Theme 1">
      <a:dk1>
        <a:srgbClr val="000000"/>
      </a:dk1>
      <a:lt1>
        <a:srgbClr val="FFFFFF"/>
      </a:lt1>
      <a:dk2>
        <a:srgbClr val="898B8F"/>
      </a:dk2>
      <a:lt2>
        <a:srgbClr val="3D393B"/>
      </a:lt2>
      <a:accent1>
        <a:srgbClr val="0098F6"/>
      </a:accent1>
      <a:accent2>
        <a:srgbClr val="298527"/>
      </a:accent2>
      <a:accent3>
        <a:srgbClr val="FFFFFF"/>
      </a:accent3>
      <a:accent4>
        <a:srgbClr val="000000"/>
      </a:accent4>
      <a:accent5>
        <a:srgbClr val="AACAFA"/>
      </a:accent5>
      <a:accent6>
        <a:srgbClr val="247822"/>
      </a:accent6>
      <a:hlink>
        <a:srgbClr val="0098F6"/>
      </a:hlink>
      <a:folHlink>
        <a:srgbClr val="EB5F01"/>
      </a:folHlink>
    </a:clrScheme>
    <a:fontScheme name="1_HP Theme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HP Theme 1">
        <a:dk1>
          <a:srgbClr val="000000"/>
        </a:dk1>
        <a:lt1>
          <a:srgbClr val="FFFFFF"/>
        </a:lt1>
        <a:dk2>
          <a:srgbClr val="898B8F"/>
        </a:dk2>
        <a:lt2>
          <a:srgbClr val="3D393B"/>
        </a:lt2>
        <a:accent1>
          <a:srgbClr val="0098F6"/>
        </a:accent1>
        <a:accent2>
          <a:srgbClr val="298527"/>
        </a:accent2>
        <a:accent3>
          <a:srgbClr val="FFFFFF"/>
        </a:accent3>
        <a:accent4>
          <a:srgbClr val="000000"/>
        </a:accent4>
        <a:accent5>
          <a:srgbClr val="AACAFA"/>
        </a:accent5>
        <a:accent6>
          <a:srgbClr val="247822"/>
        </a:accent6>
        <a:hlink>
          <a:srgbClr val="0098F6"/>
        </a:hlink>
        <a:folHlink>
          <a:srgbClr val="EB5F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8_HP Theme">
  <a:themeElements>
    <a:clrScheme name="18_HP Theme 1">
      <a:dk1>
        <a:srgbClr val="000000"/>
      </a:dk1>
      <a:lt1>
        <a:srgbClr val="FFFFFF"/>
      </a:lt1>
      <a:dk2>
        <a:srgbClr val="898B8F"/>
      </a:dk2>
      <a:lt2>
        <a:srgbClr val="3D393B"/>
      </a:lt2>
      <a:accent1>
        <a:srgbClr val="0098F6"/>
      </a:accent1>
      <a:accent2>
        <a:srgbClr val="298527"/>
      </a:accent2>
      <a:accent3>
        <a:srgbClr val="FFFFFF"/>
      </a:accent3>
      <a:accent4>
        <a:srgbClr val="000000"/>
      </a:accent4>
      <a:accent5>
        <a:srgbClr val="AACAFA"/>
      </a:accent5>
      <a:accent6>
        <a:srgbClr val="247822"/>
      </a:accent6>
      <a:hlink>
        <a:srgbClr val="0098F6"/>
      </a:hlink>
      <a:folHlink>
        <a:srgbClr val="EB5F01"/>
      </a:folHlink>
    </a:clrScheme>
    <a:fontScheme name="18_HP Theme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8_HP Theme 1">
        <a:dk1>
          <a:srgbClr val="000000"/>
        </a:dk1>
        <a:lt1>
          <a:srgbClr val="FFFFFF"/>
        </a:lt1>
        <a:dk2>
          <a:srgbClr val="898B8F"/>
        </a:dk2>
        <a:lt2>
          <a:srgbClr val="3D393B"/>
        </a:lt2>
        <a:accent1>
          <a:srgbClr val="0098F6"/>
        </a:accent1>
        <a:accent2>
          <a:srgbClr val="298527"/>
        </a:accent2>
        <a:accent3>
          <a:srgbClr val="FFFFFF"/>
        </a:accent3>
        <a:accent4>
          <a:srgbClr val="000000"/>
        </a:accent4>
        <a:accent5>
          <a:srgbClr val="AACAFA"/>
        </a:accent5>
        <a:accent6>
          <a:srgbClr val="247822"/>
        </a:accent6>
        <a:hlink>
          <a:srgbClr val="0098F6"/>
        </a:hlink>
        <a:folHlink>
          <a:srgbClr val="EB5F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9_HP Theme">
  <a:themeElements>
    <a:clrScheme name="19_HP Theme 1">
      <a:dk1>
        <a:srgbClr val="000000"/>
      </a:dk1>
      <a:lt1>
        <a:srgbClr val="FFFFFF"/>
      </a:lt1>
      <a:dk2>
        <a:srgbClr val="898B8F"/>
      </a:dk2>
      <a:lt2>
        <a:srgbClr val="3D393B"/>
      </a:lt2>
      <a:accent1>
        <a:srgbClr val="0098F6"/>
      </a:accent1>
      <a:accent2>
        <a:srgbClr val="298527"/>
      </a:accent2>
      <a:accent3>
        <a:srgbClr val="FFFFFF"/>
      </a:accent3>
      <a:accent4>
        <a:srgbClr val="000000"/>
      </a:accent4>
      <a:accent5>
        <a:srgbClr val="AACAFA"/>
      </a:accent5>
      <a:accent6>
        <a:srgbClr val="247822"/>
      </a:accent6>
      <a:hlink>
        <a:srgbClr val="0098F6"/>
      </a:hlink>
      <a:folHlink>
        <a:srgbClr val="EB5F01"/>
      </a:folHlink>
    </a:clrScheme>
    <a:fontScheme name="19_HP Theme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9_HP Theme 1">
        <a:dk1>
          <a:srgbClr val="000000"/>
        </a:dk1>
        <a:lt1>
          <a:srgbClr val="FFFFFF"/>
        </a:lt1>
        <a:dk2>
          <a:srgbClr val="898B8F"/>
        </a:dk2>
        <a:lt2>
          <a:srgbClr val="3D393B"/>
        </a:lt2>
        <a:accent1>
          <a:srgbClr val="0098F6"/>
        </a:accent1>
        <a:accent2>
          <a:srgbClr val="298527"/>
        </a:accent2>
        <a:accent3>
          <a:srgbClr val="FFFFFF"/>
        </a:accent3>
        <a:accent4>
          <a:srgbClr val="000000"/>
        </a:accent4>
        <a:accent5>
          <a:srgbClr val="AACAFA"/>
        </a:accent5>
        <a:accent6>
          <a:srgbClr val="247822"/>
        </a:accent6>
        <a:hlink>
          <a:srgbClr val="0098F6"/>
        </a:hlink>
        <a:folHlink>
          <a:srgbClr val="EB5F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4_HP Theme">
  <a:themeElements>
    <a:clrScheme name="34_HP Theme 1">
      <a:dk1>
        <a:srgbClr val="000000"/>
      </a:dk1>
      <a:lt1>
        <a:srgbClr val="FFFFFF"/>
      </a:lt1>
      <a:dk2>
        <a:srgbClr val="898B8F"/>
      </a:dk2>
      <a:lt2>
        <a:srgbClr val="3D393B"/>
      </a:lt2>
      <a:accent1>
        <a:srgbClr val="0098F6"/>
      </a:accent1>
      <a:accent2>
        <a:srgbClr val="298527"/>
      </a:accent2>
      <a:accent3>
        <a:srgbClr val="FFFFFF"/>
      </a:accent3>
      <a:accent4>
        <a:srgbClr val="000000"/>
      </a:accent4>
      <a:accent5>
        <a:srgbClr val="AACAFA"/>
      </a:accent5>
      <a:accent6>
        <a:srgbClr val="247822"/>
      </a:accent6>
      <a:hlink>
        <a:srgbClr val="0098F6"/>
      </a:hlink>
      <a:folHlink>
        <a:srgbClr val="EB5F01"/>
      </a:folHlink>
    </a:clrScheme>
    <a:fontScheme name="34_HP Theme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4_HP Theme 1">
        <a:dk1>
          <a:srgbClr val="000000"/>
        </a:dk1>
        <a:lt1>
          <a:srgbClr val="FFFFFF"/>
        </a:lt1>
        <a:dk2>
          <a:srgbClr val="898B8F"/>
        </a:dk2>
        <a:lt2>
          <a:srgbClr val="3D393B"/>
        </a:lt2>
        <a:accent1>
          <a:srgbClr val="0098F6"/>
        </a:accent1>
        <a:accent2>
          <a:srgbClr val="298527"/>
        </a:accent2>
        <a:accent3>
          <a:srgbClr val="FFFFFF"/>
        </a:accent3>
        <a:accent4>
          <a:srgbClr val="000000"/>
        </a:accent4>
        <a:accent5>
          <a:srgbClr val="AACAFA"/>
        </a:accent5>
        <a:accent6>
          <a:srgbClr val="247822"/>
        </a:accent6>
        <a:hlink>
          <a:srgbClr val="0098F6"/>
        </a:hlink>
        <a:folHlink>
          <a:srgbClr val="EB5F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HPAngleLight16x9</Template>
  <TotalTime>3040</TotalTime>
  <Words>609</Words>
  <Application>Microsoft Office PowerPoint</Application>
  <PresentationFormat>On-screen Show (4:3)</PresentationFormat>
  <Paragraphs>147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HP Theme</vt:lpstr>
      <vt:lpstr>1_HP Theme</vt:lpstr>
      <vt:lpstr>18_HP Theme</vt:lpstr>
      <vt:lpstr>19_HP Theme</vt:lpstr>
      <vt:lpstr>34_HP Theme</vt:lpstr>
      <vt:lpstr>Slab Memory Allocator</vt:lpstr>
      <vt:lpstr>Agenda</vt:lpstr>
      <vt:lpstr>Yet Another Memory Allocator?</vt:lpstr>
      <vt:lpstr>Object-Caching Memory Allocator</vt:lpstr>
      <vt:lpstr>Basic Principles</vt:lpstr>
      <vt:lpstr>Basic Principles</vt:lpstr>
      <vt:lpstr>Basic Principles</vt:lpstr>
      <vt:lpstr>Internals</vt:lpstr>
      <vt:lpstr>Internals</vt:lpstr>
      <vt:lpstr>Internals</vt:lpstr>
      <vt:lpstr>Internals</vt:lpstr>
      <vt:lpstr>Characteristics</vt:lpstr>
      <vt:lpstr>Cache friendliness</vt:lpstr>
      <vt:lpstr>Cache friendliness</vt:lpstr>
      <vt:lpstr>Cache friendliness</vt:lpstr>
      <vt:lpstr>Cache friendliness</vt:lpstr>
      <vt:lpstr>Cache friendliness</vt:lpstr>
      <vt:lpstr>performance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Slab/Slub Memory Allocators</dc:title>
  <dc:creator>Sebastien</dc:creator>
  <cp:lastModifiedBy>Sebastien Tandel</cp:lastModifiedBy>
  <cp:revision>81</cp:revision>
  <dcterms:created xsi:type="dcterms:W3CDTF">2010-06-26T12:13:52Z</dcterms:created>
  <dcterms:modified xsi:type="dcterms:W3CDTF">2012-10-24T12:09:00Z</dcterms:modified>
</cp:coreProperties>
</file>